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7"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3922E9-C419-4082-B2F1-05BD83BDA26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922E9-C419-4082-B2F1-05BD83BDA26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922E9-C419-4082-B2F1-05BD83BDA26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922E9-C419-4082-B2F1-05BD83BDA26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3922E9-C419-4082-B2F1-05BD83BDA26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922E9-C419-4082-B2F1-05BD83BDA26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3922E9-C419-4082-B2F1-05BD83BDA265}"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3922E9-C419-4082-B2F1-05BD83BDA265}"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922E9-C419-4082-B2F1-05BD83BDA265}"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922E9-C419-4082-B2F1-05BD83BDA26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3922E9-C419-4082-B2F1-05BD83BDA26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05F2E-F9FC-464E-AA79-CF221C8BE3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922E9-C419-4082-B2F1-05BD83BDA265}" type="datetimeFigureOut">
              <a:rPr lang="en-US" smtClean="0"/>
              <a:pPr/>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05F2E-F9FC-464E-AA79-CF221C8BE3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626" y="785794"/>
            <a:ext cx="7500990" cy="2585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IN" sz="5400" dirty="0" smtClean="0">
                <a:latin typeface="Algerian" pitchFamily="82" charset="0"/>
              </a:rPr>
              <a:t>BRIEF ACCOUNT OF GILLS IN VERTEBRATES</a:t>
            </a:r>
            <a:endParaRPr lang="en-US" sz="5400" dirty="0">
              <a:latin typeface="Algerian" pitchFamily="82" charset="0"/>
            </a:endParaRPr>
          </a:p>
        </p:txBody>
      </p:sp>
      <p:sp>
        <p:nvSpPr>
          <p:cNvPr id="3" name="TextBox 2"/>
          <p:cNvSpPr txBox="1"/>
          <p:nvPr/>
        </p:nvSpPr>
        <p:spPr>
          <a:xfrm>
            <a:off x="6215074" y="4357694"/>
            <a:ext cx="2357454"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IN" sz="2000" b="1" dirty="0" smtClean="0">
                <a:solidFill>
                  <a:srgbClr val="FF0000"/>
                </a:solidFill>
              </a:rPr>
              <a:t>BY</a:t>
            </a:r>
          </a:p>
          <a:p>
            <a:r>
              <a:rPr lang="en-IN" sz="2000" b="1" dirty="0" smtClean="0">
                <a:solidFill>
                  <a:srgbClr val="FF0000"/>
                </a:solidFill>
              </a:rPr>
              <a:t>DR SHAVISH </a:t>
            </a:r>
            <a:r>
              <a:rPr lang="en-IN" sz="2000" b="1" dirty="0" smtClean="0">
                <a:solidFill>
                  <a:srgbClr val="FF0000"/>
                </a:solidFill>
              </a:rPr>
              <a:t>VAID</a:t>
            </a:r>
          </a:p>
          <a:p>
            <a:r>
              <a:rPr lang="en-IN" sz="2000" dirty="0" smtClean="0"/>
              <a:t>(LECTURER)</a:t>
            </a:r>
          </a:p>
          <a:p>
            <a:r>
              <a:rPr lang="en-IN" sz="2000" dirty="0" smtClean="0"/>
              <a:t>DEPT. OF ZOOLOGY,</a:t>
            </a:r>
          </a:p>
          <a:p>
            <a:r>
              <a:rPr lang="en-IN" sz="2000" dirty="0" smtClean="0"/>
              <a:t>GOVT. P. G. COLLEGE,</a:t>
            </a:r>
          </a:p>
          <a:p>
            <a:r>
              <a:rPr lang="en-IN" sz="2000" dirty="0" smtClean="0"/>
              <a:t>RAJOURI</a:t>
            </a:r>
            <a:endParaRPr lang="en-IN" sz="2000" b="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prstClr val="black"/>
              <a:schemeClr val="accent6">
                <a:tint val="45000"/>
                <a:satMod val="400000"/>
              </a:schemeClr>
            </a:duotone>
          </a:blip>
          <a:srcRect l="26953" t="19444" r="26953" b="14583"/>
          <a:stretch>
            <a:fillRect/>
          </a:stretch>
        </p:blipFill>
        <p:spPr bwMode="auto">
          <a:xfrm>
            <a:off x="439652" y="201897"/>
            <a:ext cx="8286808" cy="64879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duotone>
              <a:prstClr val="black"/>
              <a:schemeClr val="tx2">
                <a:tint val="45000"/>
                <a:satMod val="400000"/>
              </a:schemeClr>
            </a:duotone>
          </a:blip>
          <a:srcRect l="26953" t="16667" r="26953" b="12500"/>
          <a:stretch>
            <a:fillRect/>
          </a:stretch>
        </p:blipFill>
        <p:spPr bwMode="auto">
          <a:xfrm>
            <a:off x="500034" y="214290"/>
            <a:ext cx="8202098" cy="64512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duotone>
              <a:prstClr val="black"/>
              <a:schemeClr val="accent1">
                <a:tint val="45000"/>
                <a:satMod val="400000"/>
              </a:schemeClr>
            </a:duotone>
          </a:blip>
          <a:srcRect l="26563" t="27083" r="28515" b="22222"/>
          <a:stretch>
            <a:fillRect/>
          </a:stretch>
        </p:blipFill>
        <p:spPr bwMode="auto">
          <a:xfrm>
            <a:off x="285720" y="571480"/>
            <a:ext cx="857256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857232"/>
            <a:ext cx="8572560" cy="52629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n-US" sz="2800" dirty="0" smtClean="0">
                <a:solidFill>
                  <a:schemeClr val="bg1"/>
                </a:solidFill>
              </a:rPr>
              <a:t>A gill is a </a:t>
            </a:r>
            <a:r>
              <a:rPr lang="en-US" sz="2800" b="1" dirty="0" smtClean="0">
                <a:solidFill>
                  <a:schemeClr val="bg1"/>
                </a:solidFill>
              </a:rPr>
              <a:t>respiratory organ </a:t>
            </a:r>
            <a:r>
              <a:rPr lang="en-US" sz="2800" dirty="0" smtClean="0">
                <a:solidFill>
                  <a:schemeClr val="bg1"/>
                </a:solidFill>
              </a:rPr>
              <a:t>found in </a:t>
            </a:r>
            <a:r>
              <a:rPr lang="en-US" sz="2800" b="1" dirty="0" smtClean="0">
                <a:solidFill>
                  <a:schemeClr val="bg1"/>
                </a:solidFill>
              </a:rPr>
              <a:t>many aquatic organisms </a:t>
            </a:r>
            <a:r>
              <a:rPr lang="en-US" sz="2800" dirty="0" smtClean="0">
                <a:solidFill>
                  <a:schemeClr val="bg1"/>
                </a:solidFill>
              </a:rPr>
              <a:t>that extracts dissolved oxygen from water and excretes carbon dioxide. The gills of vertebrates typically develop in the walls of the pharynx, along a series of gill slits opening to the exterior. </a:t>
            </a:r>
          </a:p>
          <a:p>
            <a:pPr algn="just"/>
            <a:endParaRPr lang="en-US" sz="2800" dirty="0">
              <a:solidFill>
                <a:schemeClr val="bg1"/>
              </a:solidFill>
            </a:endParaRPr>
          </a:p>
          <a:p>
            <a:pPr algn="just"/>
            <a:r>
              <a:rPr lang="en-US" sz="2800" dirty="0" smtClean="0">
                <a:solidFill>
                  <a:schemeClr val="bg1"/>
                </a:solidFill>
              </a:rPr>
              <a:t>Most species </a:t>
            </a:r>
            <a:r>
              <a:rPr lang="en-US" sz="2800" b="1" dirty="0" smtClean="0">
                <a:solidFill>
                  <a:schemeClr val="bg1"/>
                </a:solidFill>
              </a:rPr>
              <a:t>employ a countercurrent exchange system </a:t>
            </a:r>
            <a:r>
              <a:rPr lang="en-US" sz="2800" dirty="0" smtClean="0">
                <a:solidFill>
                  <a:schemeClr val="bg1"/>
                </a:solidFill>
              </a:rPr>
              <a:t>to enhance the diffusion of substances in and out of the gill, with blood and water flowing in opposite directions to each other. The gills are composed of </a:t>
            </a:r>
            <a:r>
              <a:rPr lang="en-US" sz="2800" b="1" dirty="0" smtClean="0">
                <a:solidFill>
                  <a:schemeClr val="bg1"/>
                </a:solidFill>
              </a:rPr>
              <a:t>comb-like filaments</a:t>
            </a:r>
            <a:r>
              <a:rPr lang="en-US" sz="2800" dirty="0" smtClean="0">
                <a:solidFill>
                  <a:schemeClr val="bg1"/>
                </a:solidFill>
              </a:rPr>
              <a:t>, </a:t>
            </a:r>
            <a:r>
              <a:rPr lang="en-US" sz="2800" b="1" dirty="0" smtClean="0">
                <a:solidFill>
                  <a:schemeClr val="bg1"/>
                </a:solidFill>
              </a:rPr>
              <a:t>the gill lamellae, </a:t>
            </a:r>
            <a:r>
              <a:rPr lang="en-US" sz="2800" dirty="0" smtClean="0">
                <a:solidFill>
                  <a:schemeClr val="bg1"/>
                </a:solidFill>
              </a:rPr>
              <a:t>which help increase their surface area for oxygen exchange.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714488"/>
            <a:ext cx="8286808" cy="440120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 typeface="Wingdings" pitchFamily="2" charset="2"/>
              <a:buChar char="§"/>
            </a:pPr>
            <a:r>
              <a:rPr lang="en-US" sz="2000" dirty="0" smtClean="0">
                <a:solidFill>
                  <a:schemeClr val="bg1"/>
                </a:solidFill>
              </a:rPr>
              <a:t>   A large and sieve-like pharynx in majority of these animals performs dual function of respiration and trapping food particles which are brought in through the current of water.</a:t>
            </a:r>
          </a:p>
          <a:p>
            <a:pPr algn="just"/>
            <a:r>
              <a:rPr lang="en-US" sz="2000" dirty="0" err="1" smtClean="0">
                <a:solidFill>
                  <a:schemeClr val="bg1"/>
                </a:solidFill>
              </a:rPr>
              <a:t>Balanoglossus</a:t>
            </a:r>
            <a:r>
              <a:rPr lang="en-US" sz="2000" dirty="0" smtClean="0">
                <a:solidFill>
                  <a:schemeClr val="bg1"/>
                </a:solidFill>
              </a:rPr>
              <a:t> possesses a large pharynx having as many as 700 pairs of gill slits, which appears to be a necessity in the burrowing habitat of the animal.</a:t>
            </a:r>
          </a:p>
          <a:p>
            <a:pPr algn="just"/>
            <a:endParaRPr lang="en-US" sz="2000" dirty="0">
              <a:solidFill>
                <a:schemeClr val="bg1"/>
              </a:solidFill>
            </a:endParaRPr>
          </a:p>
          <a:p>
            <a:pPr algn="just">
              <a:buFont typeface="Wingdings" pitchFamily="2" charset="2"/>
              <a:buChar char="§"/>
            </a:pPr>
            <a:r>
              <a:rPr lang="en-US" sz="2000" dirty="0" smtClean="0">
                <a:solidFill>
                  <a:schemeClr val="bg1"/>
                </a:solidFill>
              </a:rPr>
              <a:t>    The free-living </a:t>
            </a:r>
            <a:r>
              <a:rPr lang="en-US" sz="2000" dirty="0" err="1" smtClean="0">
                <a:solidFill>
                  <a:schemeClr val="bg1"/>
                </a:solidFill>
              </a:rPr>
              <a:t>urochordates</a:t>
            </a:r>
            <a:r>
              <a:rPr lang="en-US" sz="2000" dirty="0" smtClean="0">
                <a:solidFill>
                  <a:schemeClr val="bg1"/>
                </a:solidFill>
              </a:rPr>
              <a:t>, such as </a:t>
            </a:r>
            <a:r>
              <a:rPr lang="en-US" sz="2000" dirty="0" err="1" smtClean="0">
                <a:solidFill>
                  <a:schemeClr val="bg1"/>
                </a:solidFill>
              </a:rPr>
              <a:t>Salpa</a:t>
            </a:r>
            <a:r>
              <a:rPr lang="en-US" sz="2000" dirty="0" smtClean="0">
                <a:solidFill>
                  <a:schemeClr val="bg1"/>
                </a:solidFill>
              </a:rPr>
              <a:t> and </a:t>
            </a:r>
            <a:r>
              <a:rPr lang="en-US" sz="2000" dirty="0" err="1" smtClean="0">
                <a:solidFill>
                  <a:schemeClr val="bg1"/>
                </a:solidFill>
              </a:rPr>
              <a:t>Doliolum</a:t>
            </a:r>
            <a:r>
              <a:rPr lang="en-US" sz="2000" dirty="0" smtClean="0">
                <a:solidFill>
                  <a:schemeClr val="bg1"/>
                </a:solidFill>
              </a:rPr>
              <a:t> do not possess many stigmata or gill slits as their entire body is permeable to oxygen but in the sedentary ascidians pharynx is prominently enlarged and perforated with no less than 200,000 stigmata for filter-feeding. </a:t>
            </a:r>
          </a:p>
          <a:p>
            <a:pPr algn="just"/>
            <a:endParaRPr lang="en-US" sz="2000" dirty="0">
              <a:solidFill>
                <a:schemeClr val="bg1"/>
              </a:solidFill>
            </a:endParaRPr>
          </a:p>
          <a:p>
            <a:pPr algn="just">
              <a:buFont typeface="Wingdings" pitchFamily="2" charset="2"/>
              <a:buChar char="§"/>
            </a:pPr>
            <a:r>
              <a:rPr lang="en-US" sz="2000" dirty="0">
                <a:solidFill>
                  <a:schemeClr val="bg1"/>
                </a:solidFill>
              </a:rPr>
              <a:t> </a:t>
            </a:r>
            <a:r>
              <a:rPr lang="en-US" sz="2000" dirty="0" smtClean="0">
                <a:solidFill>
                  <a:schemeClr val="bg1"/>
                </a:solidFill>
              </a:rPr>
              <a:t>  Cephalochordates use pharynx for both filter-feeding and respiration and hence carry 150-200 pairs of gill slits.</a:t>
            </a:r>
          </a:p>
          <a:p>
            <a:pPr algn="just"/>
            <a:endParaRPr lang="en-US" sz="2000" dirty="0">
              <a:solidFill>
                <a:schemeClr val="bg1"/>
              </a:solidFill>
            </a:endParaRPr>
          </a:p>
        </p:txBody>
      </p:sp>
      <p:sp>
        <p:nvSpPr>
          <p:cNvPr id="3" name="Rectangle 2"/>
          <p:cNvSpPr/>
          <p:nvPr/>
        </p:nvSpPr>
        <p:spPr>
          <a:xfrm>
            <a:off x="285720" y="500042"/>
            <a:ext cx="347505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2800" dirty="0" smtClean="0">
                <a:solidFill>
                  <a:schemeClr val="bg1"/>
                </a:solidFill>
              </a:rPr>
              <a:t>Gills in </a:t>
            </a:r>
            <a:r>
              <a:rPr lang="en-US" sz="2800" dirty="0" err="1" smtClean="0">
                <a:solidFill>
                  <a:schemeClr val="bg1"/>
                </a:solidFill>
              </a:rPr>
              <a:t>Protochordates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prstClr val="black"/>
              <a:schemeClr val="accent3">
                <a:tint val="45000"/>
                <a:satMod val="400000"/>
              </a:schemeClr>
            </a:duotone>
          </a:blip>
          <a:srcRect l="19531" t="18750" r="17578" b="33333"/>
          <a:stretch>
            <a:fillRect/>
          </a:stretch>
        </p:blipFill>
        <p:spPr bwMode="auto">
          <a:xfrm>
            <a:off x="142844" y="642942"/>
            <a:ext cx="8715436" cy="4929198"/>
          </a:xfrm>
          <a:prstGeom prst="rect">
            <a:avLst/>
          </a:prstGeom>
          <a:solidFill>
            <a:srgbClr val="FFFF00"/>
          </a:solidFill>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chemeClr val="accent5">
                <a:tint val="45000"/>
                <a:satMod val="400000"/>
              </a:schemeClr>
            </a:duotone>
          </a:blip>
          <a:srcRect l="22266" t="31944" r="22265" b="30555"/>
          <a:stretch>
            <a:fillRect/>
          </a:stretch>
        </p:blipFill>
        <p:spPr bwMode="auto">
          <a:xfrm>
            <a:off x="211610" y="571480"/>
            <a:ext cx="8646670"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grayscl/>
          </a:blip>
          <a:srcRect l="27734" t="22222" r="26172" b="38194"/>
          <a:stretch>
            <a:fillRect/>
          </a:stretch>
        </p:blipFill>
        <p:spPr bwMode="auto">
          <a:xfrm>
            <a:off x="357158" y="857232"/>
            <a:ext cx="8429684"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duotone>
              <a:prstClr val="black"/>
              <a:schemeClr val="accent1">
                <a:tint val="45000"/>
                <a:satMod val="400000"/>
              </a:schemeClr>
            </a:duotone>
          </a:blip>
          <a:srcRect l="22265" t="38194" r="21875" b="37500"/>
          <a:stretch>
            <a:fillRect/>
          </a:stretch>
        </p:blipFill>
        <p:spPr bwMode="auto">
          <a:xfrm>
            <a:off x="142844" y="1357298"/>
            <a:ext cx="8858312"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chemeClr val="accent3">
                <a:tint val="45000"/>
                <a:satMod val="400000"/>
              </a:schemeClr>
            </a:duotone>
          </a:blip>
          <a:srcRect l="22266" t="23611" r="22265" b="14583"/>
          <a:stretch>
            <a:fillRect/>
          </a:stretch>
        </p:blipFill>
        <p:spPr bwMode="auto">
          <a:xfrm>
            <a:off x="110770" y="577652"/>
            <a:ext cx="8929718" cy="5286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prstClr val="black"/>
              <a:schemeClr val="accent4">
                <a:tint val="45000"/>
                <a:satMod val="400000"/>
              </a:schemeClr>
            </a:duotone>
          </a:blip>
          <a:srcRect l="28125" t="31944" r="28125" b="28472"/>
          <a:stretch>
            <a:fillRect/>
          </a:stretch>
        </p:blipFill>
        <p:spPr bwMode="auto">
          <a:xfrm>
            <a:off x="571472" y="1071546"/>
            <a:ext cx="8001056" cy="4071966"/>
          </a:xfrm>
          <a:prstGeom prst="rect">
            <a:avLst/>
          </a:prstGeom>
          <a:noFill/>
          <a:ln w="9525">
            <a:noFill/>
            <a:miter lim="800000"/>
            <a:headEnd/>
            <a:tailEnd/>
          </a:ln>
          <a:effectLst/>
        </p:spPr>
      </p:pic>
      <p:sp>
        <p:nvSpPr>
          <p:cNvPr id="3" name="TextBox 2"/>
          <p:cNvSpPr txBox="1"/>
          <p:nvPr/>
        </p:nvSpPr>
        <p:spPr>
          <a:xfrm>
            <a:off x="1285852" y="5643578"/>
            <a:ext cx="6215106" cy="369332"/>
          </a:xfrm>
          <a:prstGeom prst="rect">
            <a:avLst/>
          </a:prstGeom>
          <a:noFill/>
        </p:spPr>
        <p:txBody>
          <a:bodyPr wrap="square" rtlCol="0">
            <a:spAutoFit/>
          </a:bodyPr>
          <a:lstStyle/>
          <a:p>
            <a:r>
              <a:rPr lang="en-IN" dirty="0" smtClean="0">
                <a:solidFill>
                  <a:schemeClr val="bg1"/>
                </a:solidFill>
              </a:rPr>
              <a:t>Structure of gills: A) In </a:t>
            </a:r>
            <a:r>
              <a:rPr lang="en-IN" dirty="0" err="1" smtClean="0">
                <a:solidFill>
                  <a:schemeClr val="bg1"/>
                </a:solidFill>
              </a:rPr>
              <a:t>elasmobranchs</a:t>
            </a:r>
            <a:r>
              <a:rPr lang="en-IN">
                <a:solidFill>
                  <a:schemeClr val="bg1"/>
                </a:solidFill>
              </a:rPr>
              <a:t> </a:t>
            </a:r>
            <a:r>
              <a:rPr lang="en-IN" smtClean="0">
                <a:solidFill>
                  <a:schemeClr val="bg1"/>
                </a:solidFill>
              </a:rPr>
              <a:t>  </a:t>
            </a:r>
            <a:r>
              <a:rPr lang="en-IN" dirty="0" smtClean="0">
                <a:solidFill>
                  <a:schemeClr val="bg1"/>
                </a:solidFill>
              </a:rPr>
              <a:t>B) In bony fishes</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266</Words>
  <Application>Microsoft Office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 GDC Rajouri</dc:creator>
  <cp:lastModifiedBy>Library GDC Rajouri</cp:lastModifiedBy>
  <cp:revision>3</cp:revision>
  <dcterms:created xsi:type="dcterms:W3CDTF">2019-05-14T04:01:14Z</dcterms:created>
  <dcterms:modified xsi:type="dcterms:W3CDTF">2019-05-14T05:21:01Z</dcterms:modified>
</cp:coreProperties>
</file>